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418" r:id="rId5"/>
    <p:sldId id="419" r:id="rId6"/>
    <p:sldId id="420" r:id="rId7"/>
    <p:sldId id="430" r:id="rId8"/>
    <p:sldId id="431" r:id="rId9"/>
    <p:sldId id="429" r:id="rId10"/>
    <p:sldId id="426" r:id="rId11"/>
    <p:sldId id="422" r:id="rId12"/>
    <p:sldId id="423" r:id="rId13"/>
    <p:sldId id="424" r:id="rId14"/>
    <p:sldId id="427" r:id="rId15"/>
    <p:sldId id="428" r:id="rId16"/>
    <p:sldId id="432" r:id="rId17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4 Work Packages" id="{B1EEE415-A143-4EF8-823A-C641C486E138}">
          <p14:sldIdLst>
            <p14:sldId id="418"/>
            <p14:sldId id="419"/>
            <p14:sldId id="420"/>
            <p14:sldId id="430"/>
            <p14:sldId id="431"/>
            <p14:sldId id="429"/>
            <p14:sldId id="426"/>
            <p14:sldId id="422"/>
            <p14:sldId id="423"/>
            <p14:sldId id="424"/>
            <p14:sldId id="427"/>
            <p14:sldId id="428"/>
            <p14:sldId id="4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A651"/>
    <a:srgbClr val="00602E"/>
    <a:srgbClr val="C00000"/>
    <a:srgbClr val="F1592A"/>
    <a:srgbClr val="A7D8B8"/>
    <a:srgbClr val="00A652"/>
    <a:srgbClr val="004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173" autoAdjust="0"/>
  </p:normalViewPr>
  <p:slideViewPr>
    <p:cSldViewPr>
      <p:cViewPr varScale="1">
        <p:scale>
          <a:sx n="101" d="100"/>
          <a:sy n="101" d="100"/>
        </p:scale>
        <p:origin x="1914" y="10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8-11-2016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653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244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386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FDC713-8F84-4867-B593-6E4EE7D699E7}" type="slidenum">
              <a:rPr lang="tr-TR" altLang="tr-TR"/>
              <a:pPr/>
              <a:t>7</a:t>
            </a:fld>
            <a:endParaRPr lang="tr-TR" altLang="tr-TR"/>
          </a:p>
        </p:txBody>
      </p:sp>
      <p:sp>
        <p:nvSpPr>
          <p:cNvPr id="256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795022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5ED60C4-7891-4AE9-B229-477755A80A64}" type="slidenum">
              <a:rPr lang="tr-TR" altLang="tr-TR"/>
              <a:pPr/>
              <a:t>8</a:t>
            </a:fld>
            <a:endParaRPr lang="tr-TR" altLang="tr-TR"/>
          </a:p>
        </p:txBody>
      </p:sp>
      <p:sp>
        <p:nvSpPr>
          <p:cNvPr id="174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379456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C655023-F2CA-4FB0-8C24-2DD37CAE706D}" type="slidenum">
              <a:rPr lang="tr-TR" altLang="tr-TR"/>
              <a:pPr/>
              <a:t>9</a:t>
            </a:fld>
            <a:endParaRPr lang="tr-TR" altLang="tr-TR"/>
          </a:p>
        </p:txBody>
      </p:sp>
      <p:sp>
        <p:nvSpPr>
          <p:cNvPr id="18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4141886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D57C767-6E58-4DD1-B0E8-B4D4E6C5DD77}" type="slidenum">
              <a:rPr lang="tr-TR" altLang="tr-TR"/>
              <a:pPr/>
              <a:t>10</a:t>
            </a:fld>
            <a:endParaRPr lang="tr-TR" altLang="tr-TR"/>
          </a:p>
        </p:txBody>
      </p:sp>
      <p:sp>
        <p:nvSpPr>
          <p:cNvPr id="194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63024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62441A2-337D-4880-B524-85704786F345}" type="slidenum">
              <a:rPr lang="tr-TR" altLang="tr-TR"/>
              <a:pPr/>
              <a:t>11</a:t>
            </a:fld>
            <a:endParaRPr lang="tr-TR" altLang="tr-TR"/>
          </a:p>
        </p:txBody>
      </p:sp>
      <p:sp>
        <p:nvSpPr>
          <p:cNvPr id="235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610236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994DC7-C414-4C55-B015-29537E311AAC}" type="slidenum">
              <a:rPr lang="tr-TR" altLang="tr-TR"/>
              <a:pPr/>
              <a:t>12</a:t>
            </a:fld>
            <a:endParaRPr lang="tr-TR" altLang="tr-TR"/>
          </a:p>
        </p:txBody>
      </p:sp>
      <p:sp>
        <p:nvSpPr>
          <p:cNvPr id="245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17446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38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9552" y="980728"/>
            <a:ext cx="7272808" cy="864096"/>
          </a:xfrm>
        </p:spPr>
        <p:txBody>
          <a:bodyPr/>
          <a:lstStyle/>
          <a:p>
            <a:r>
              <a:rPr lang="en-US" sz="2400" dirty="0"/>
              <a:t>WP4 – </a:t>
            </a:r>
            <a:r>
              <a:rPr lang="en-GB" sz="2400" dirty="0"/>
              <a:t>Knowledge base Design and Implementation</a:t>
            </a:r>
            <a:endParaRPr lang="fr-FR" sz="2400" dirty="0"/>
          </a:p>
        </p:txBody>
      </p:sp>
      <p:sp>
        <p:nvSpPr>
          <p:cNvPr id="12" name="Sous-titre 2"/>
          <p:cNvSpPr txBox="1">
            <a:spLocks/>
          </p:cNvSpPr>
          <p:nvPr/>
        </p:nvSpPr>
        <p:spPr>
          <a:xfrm>
            <a:off x="2411760" y="2276872"/>
            <a:ext cx="3312368" cy="122413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i="1" dirty="0"/>
              <a:t>Prof. Dr. Geylani Kardas (</a:t>
            </a:r>
            <a:r>
              <a:rPr lang="en-US" sz="1600" i="1" dirty="0" err="1"/>
              <a:t>KocSistem</a:t>
            </a:r>
            <a:r>
              <a:rPr lang="en-US" sz="16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772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539750" y="1123950"/>
            <a:ext cx="835342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marL="0" indent="0" hangingPunct="1">
              <a:lnSpc>
                <a:spcPct val="100000"/>
              </a:lnSpc>
              <a:buSzPct val="45000"/>
            </a:pPr>
            <a:r>
              <a:rPr lang="nl-NL" altLang="tr-TR" sz="1600" b="1" dirty="0">
                <a:solidFill>
                  <a:srgbClr val="00A651"/>
                </a:solidFill>
              </a:rPr>
              <a:t>Ontology Issues</a:t>
            </a:r>
            <a:br>
              <a:rPr lang="nl-NL" altLang="tr-TR" sz="1600" b="1" dirty="0">
                <a:solidFill>
                  <a:srgbClr val="00A651"/>
                </a:solidFill>
              </a:rPr>
            </a:br>
            <a:br>
              <a:rPr lang="nl-NL" altLang="tr-TR" sz="1600" b="1" dirty="0">
                <a:solidFill>
                  <a:srgbClr val="00A651"/>
                </a:solidFill>
              </a:rPr>
            </a:br>
            <a:r>
              <a:rPr lang="nl-NL" altLang="tr-TR" sz="1600" dirty="0"/>
              <a:t>CRUD operations on ontologies as RESTFUL services</a:t>
            </a:r>
            <a:br>
              <a:rPr lang="nl-NL" altLang="tr-TR" sz="1600" dirty="0"/>
            </a:br>
            <a:r>
              <a:rPr lang="nl-NL" altLang="tr-TR" sz="1600" dirty="0"/>
              <a:t>Using a sample design document, Mantis designed a document ontology</a:t>
            </a:r>
            <a:br>
              <a:rPr lang="nl-NL" altLang="tr-TR" sz="1600" dirty="0"/>
            </a:br>
            <a:r>
              <a:rPr lang="nl-NL" altLang="tr-TR" sz="1600" dirty="0"/>
              <a:t>Ontology is hosted on Mantis servers</a:t>
            </a:r>
            <a:br>
              <a:rPr lang="nl-NL" altLang="tr-TR" sz="1600" dirty="0"/>
            </a:br>
            <a:r>
              <a:rPr lang="nl-NL" altLang="tr-TR" sz="1600" dirty="0"/>
              <a:t>Manual RDF export</a:t>
            </a:r>
            <a:br>
              <a:rPr lang="nl-NL" altLang="tr-TR" sz="1600" dirty="0"/>
            </a:br>
            <a:r>
              <a:rPr lang="nl-NL" altLang="tr-TR" sz="1600" dirty="0"/>
              <a:t>Automatically RDF export (working on)</a:t>
            </a:r>
            <a:br>
              <a:rPr lang="nl-NL" altLang="tr-TR" sz="1600" dirty="0"/>
            </a:br>
            <a:br>
              <a:rPr lang="nl-NL" altLang="tr-TR" sz="1600" dirty="0"/>
            </a:br>
            <a:r>
              <a:rPr lang="nl-NL" altLang="tr-TR" sz="1600" b="1" dirty="0">
                <a:solidFill>
                  <a:srgbClr val="00A651"/>
                </a:solidFill>
              </a:rPr>
              <a:t>Ontology Services</a:t>
            </a:r>
            <a:br>
              <a:rPr lang="nl-NL" altLang="tr-TR" sz="1600" b="1" dirty="0">
                <a:solidFill>
                  <a:srgbClr val="00A651"/>
                </a:solidFill>
              </a:rPr>
            </a:br>
            <a:br>
              <a:rPr lang="nl-NL" altLang="tr-TR" sz="1600" b="1" dirty="0">
                <a:solidFill>
                  <a:srgbClr val="00A651"/>
                </a:solidFill>
              </a:rPr>
            </a:br>
            <a:r>
              <a:rPr lang="nl-NL" altLang="tr-TR" sz="1600" b="1" u="sng" dirty="0"/>
              <a:t>insertTriple:</a:t>
            </a:r>
            <a:r>
              <a:rPr lang="nl-NL" altLang="tr-TR" sz="1600" dirty="0"/>
              <a:t> This method inserts a new triple into an ontology.</a:t>
            </a:r>
            <a:br>
              <a:rPr lang="nl-NL" altLang="tr-TR" sz="1600" dirty="0"/>
            </a:br>
            <a:r>
              <a:rPr lang="nl-NL" altLang="tr-TR" sz="1600" b="1" u="sng" dirty="0"/>
              <a:t>ImportIntoOntology:</a:t>
            </a:r>
            <a:r>
              <a:rPr lang="nl-NL" altLang="tr-TR" sz="1600" dirty="0"/>
              <a:t> This method imports triples into an ontology</a:t>
            </a:r>
            <a:br>
              <a:rPr lang="nl-NL" altLang="tr-TR" sz="1600" dirty="0"/>
            </a:br>
            <a:r>
              <a:rPr lang="nl-NL" altLang="tr-TR" sz="1600" b="1" u="sng" dirty="0"/>
              <a:t>exportOntology:</a:t>
            </a:r>
            <a:r>
              <a:rPr lang="nl-NL" altLang="tr-TR" sz="1600" dirty="0"/>
              <a:t> This method exports a specific ontology</a:t>
            </a:r>
            <a:br>
              <a:rPr lang="nl-NL" altLang="tr-TR" sz="1600" dirty="0"/>
            </a:br>
            <a:r>
              <a:rPr lang="nl-NL" altLang="tr-TR" sz="1600" b="1" u="sng" dirty="0"/>
              <a:t>executeQuery:</a:t>
            </a:r>
            <a:r>
              <a:rPr lang="nl-NL" altLang="tr-TR" sz="1600" dirty="0"/>
              <a:t> This method executes specific query</a:t>
            </a:r>
            <a:br>
              <a:rPr lang="nl-NL" altLang="tr-TR" sz="1600" dirty="0"/>
            </a:br>
            <a:r>
              <a:rPr lang="nl-NL" altLang="tr-TR" sz="1600" b="1" u="sng" dirty="0"/>
              <a:t>dropOntology:</a:t>
            </a:r>
            <a:r>
              <a:rPr lang="nl-NL" altLang="tr-TR" sz="1600" dirty="0"/>
              <a:t> This method drops a specific ontology</a:t>
            </a:r>
            <a:br>
              <a:rPr lang="nl-NL" altLang="tr-TR" sz="1600" dirty="0"/>
            </a:br>
            <a:r>
              <a:rPr lang="nl-NL" altLang="tr-TR" sz="1600" b="1" u="sng" dirty="0"/>
              <a:t>removeTriple:</a:t>
            </a:r>
            <a:r>
              <a:rPr lang="nl-NL" altLang="tr-TR" sz="1600" dirty="0"/>
              <a:t> This method removes specific triple(s)</a:t>
            </a:r>
            <a:br>
              <a:rPr lang="nl-NL" altLang="tr-TR" sz="1600" b="1" dirty="0">
                <a:solidFill>
                  <a:srgbClr val="00A651"/>
                </a:solidFill>
              </a:rPr>
            </a:br>
            <a:br>
              <a:rPr lang="nl-NL" altLang="tr-TR" sz="1600" b="1" dirty="0">
                <a:solidFill>
                  <a:srgbClr val="00A651"/>
                </a:solidFill>
              </a:rPr>
            </a:br>
            <a:endParaRPr lang="nl-NL" altLang="tr-TR" sz="1600" b="1" dirty="0">
              <a:solidFill>
                <a:srgbClr val="00A65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Issues and Services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555534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"/>
          <a:stretch/>
        </p:blipFill>
        <p:spPr bwMode="auto">
          <a:xfrm>
            <a:off x="611560" y="1196752"/>
            <a:ext cx="7199312" cy="5187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tr-TR" dirty="0"/>
              <a:t>Sample Document Ontology</a:t>
            </a:r>
            <a:br>
              <a:rPr lang="nl-NL" altLang="tr-TR" dirty="0"/>
            </a:br>
            <a:r>
              <a:rPr lang="nl-NL" altLang="tr-TR" dirty="0"/>
              <a:t>Model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439415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64704"/>
            <a:ext cx="7199312" cy="525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228000" cy="828000"/>
          </a:xfrm>
        </p:spPr>
        <p:txBody>
          <a:bodyPr/>
          <a:lstStyle/>
          <a:p>
            <a:r>
              <a:rPr lang="nl-NL" altLang="tr-TR" dirty="0"/>
              <a:t>Sample Document Ontology </a:t>
            </a:r>
            <a:br>
              <a:rPr lang="nl-NL" altLang="tr-TR" dirty="0"/>
            </a:br>
            <a:r>
              <a:rPr lang="nl-NL" altLang="tr-TR" dirty="0"/>
              <a:t>Model Instance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214582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/>
              <a:t>Thank you for your attention</a:t>
            </a:r>
            <a:br>
              <a:rPr lang="nl-NL" sz="4300" dirty="0"/>
            </a:br>
            <a:r>
              <a:rPr lang="nl-NL" sz="4300" dirty="0"/>
              <a:t>We value your opinion and questions</a:t>
            </a:r>
            <a:r>
              <a:rPr lang="tr-TR" sz="4300" dirty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2931514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6228000" cy="828000"/>
          </a:xfrm>
        </p:spPr>
        <p:txBody>
          <a:bodyPr/>
          <a:lstStyle/>
          <a:p>
            <a:br>
              <a:rPr lang="en-GB" dirty="0"/>
            </a:br>
            <a:r>
              <a:rPr lang="tr-TR" dirty="0"/>
              <a:t>WP4 </a:t>
            </a:r>
            <a:r>
              <a:rPr lang="en-GB" dirty="0"/>
              <a:t>Knowledge Base Design and Implementation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484784"/>
            <a:ext cx="8352472" cy="4608512"/>
          </a:xfrm>
        </p:spPr>
        <p:txBody>
          <a:bodyPr/>
          <a:lstStyle/>
          <a:p>
            <a:pPr>
              <a:defRPr/>
            </a:pPr>
            <a:r>
              <a:rPr lang="tr-TR" dirty="0"/>
              <a:t>D</a:t>
            </a:r>
            <a:r>
              <a:rPr lang="en-GB" dirty="0" err="1"/>
              <a:t>esign</a:t>
            </a:r>
            <a:r>
              <a:rPr lang="en-GB" dirty="0"/>
              <a:t> and implement the </a:t>
            </a:r>
            <a:r>
              <a:rPr lang="en-GB" dirty="0" err="1"/>
              <a:t>ModelWriter’s</a:t>
            </a:r>
            <a:r>
              <a:rPr lang="en-GB" dirty="0"/>
              <a:t> federated Knowledge Base itself, hosting multiple formalisms. </a:t>
            </a:r>
          </a:p>
          <a:p>
            <a:pPr>
              <a:defRPr/>
            </a:pPr>
            <a:r>
              <a:rPr lang="tr-TR" dirty="0"/>
              <a:t>D</a:t>
            </a:r>
            <a:r>
              <a:rPr lang="en-GB" dirty="0" err="1"/>
              <a:t>esign</a:t>
            </a:r>
            <a:r>
              <a:rPr lang="en-GB" dirty="0"/>
              <a:t> and implement its bi-directional text-model synchronization mechanism.</a:t>
            </a:r>
          </a:p>
          <a:p>
            <a:pPr>
              <a:defRPr/>
            </a:pPr>
            <a:r>
              <a:rPr lang="tr-TR" dirty="0"/>
              <a:t>D</a:t>
            </a:r>
            <a:r>
              <a:rPr lang="en-GB" dirty="0" err="1"/>
              <a:t>esign</a:t>
            </a:r>
            <a:r>
              <a:rPr lang="en-GB" dirty="0"/>
              <a:t> and implement its API.</a:t>
            </a:r>
          </a:p>
          <a:p>
            <a:pPr>
              <a:defRPr/>
            </a:pPr>
            <a:r>
              <a:rPr lang="tr-TR" dirty="0"/>
              <a:t>D</a:t>
            </a:r>
            <a:r>
              <a:rPr lang="en-GB" dirty="0" err="1"/>
              <a:t>esign</a:t>
            </a:r>
            <a:r>
              <a:rPr lang="en-GB" dirty="0"/>
              <a:t> and implement a set of specialised modules (plug-ins) that exploit the Knowledge Base in ways that make the tasks of Technical Authors much more productive, e.g. consistency checks.</a:t>
            </a:r>
          </a:p>
          <a:p>
            <a:pPr>
              <a:defRPr/>
            </a:pPr>
            <a:r>
              <a:rPr lang="tr-TR" dirty="0"/>
              <a:t>D</a:t>
            </a:r>
            <a:r>
              <a:rPr lang="en-GB" dirty="0" err="1"/>
              <a:t>esign</a:t>
            </a:r>
            <a:r>
              <a:rPr lang="en-GB" dirty="0"/>
              <a:t> and implement the collaborative functions linking and hierarchically organizing multiple </a:t>
            </a:r>
            <a:r>
              <a:rPr lang="en-GB" dirty="0" err="1"/>
              <a:t>ModelWriter</a:t>
            </a:r>
            <a:r>
              <a:rPr lang="en-GB" dirty="0"/>
              <a:t> KBs used by different Technical Authors on different sites.</a:t>
            </a:r>
          </a:p>
          <a:p>
            <a:pPr>
              <a:defRPr/>
            </a:pPr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28104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6228000" cy="828000"/>
          </a:xfrm>
        </p:spPr>
        <p:txBody>
          <a:bodyPr/>
          <a:lstStyle/>
          <a:p>
            <a:br>
              <a:rPr lang="en-GB" dirty="0"/>
            </a:br>
            <a:r>
              <a:rPr lang="tr-TR" dirty="0"/>
              <a:t>WP4 </a:t>
            </a:r>
            <a:r>
              <a:rPr lang="en-GB" dirty="0"/>
              <a:t>Knowledge Base Design and Implementation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484784"/>
            <a:ext cx="8352472" cy="4608512"/>
          </a:xfrm>
        </p:spPr>
        <p:txBody>
          <a:bodyPr/>
          <a:lstStyle/>
          <a:p>
            <a:pPr>
              <a:defRPr/>
            </a:pPr>
            <a:r>
              <a:rPr lang="en-GB" dirty="0"/>
              <a:t>Plug-in #1 – This provides consistency and completeness checks within the same software lifecycle document, allowing automatic quality review of the content (meaning).</a:t>
            </a:r>
          </a:p>
          <a:p>
            <a:pPr>
              <a:defRPr/>
            </a:pPr>
            <a:r>
              <a:rPr lang="en-GB" dirty="0"/>
              <a:t>Plug-in #2 – This provides consistency and completeness checks between related set of documents</a:t>
            </a:r>
            <a:r>
              <a:rPr lang="tr-TR" dirty="0"/>
              <a:t>.</a:t>
            </a:r>
            <a:endParaRPr lang="en-GB" dirty="0"/>
          </a:p>
          <a:p>
            <a:pPr>
              <a:defRPr/>
            </a:pPr>
            <a:r>
              <a:rPr lang="en-GB" dirty="0"/>
              <a:t>Plug-in #3 – This provides semantic comparison between two versions of the same software lifecycle document (i.e. what conceptual changes have happened).</a:t>
            </a:r>
          </a:p>
          <a:p>
            <a:pPr>
              <a:defRPr/>
            </a:pPr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46672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ModelWriter Core Model</a:t>
            </a:r>
            <a:br>
              <a:rPr lang="en-US" dirty="0"/>
            </a:br>
            <a:r>
              <a:rPr lang="en-US" dirty="0"/>
              <a:t>Approach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Imag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567618"/>
            <a:ext cx="8071625" cy="44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70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ModelWriter Core Model</a:t>
            </a:r>
            <a:br>
              <a:rPr lang="en-US" dirty="0"/>
            </a:br>
            <a:r>
              <a:rPr lang="en-US" dirty="0"/>
              <a:t>State-of-the-art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24744"/>
            <a:ext cx="7071186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85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ModelWriter</a:t>
            </a:r>
            <a:r>
              <a:rPr lang="fr-FR" dirty="0"/>
              <a:t> </a:t>
            </a:r>
            <a:r>
              <a:rPr lang="fr-FR" dirty="0" err="1"/>
              <a:t>Core</a:t>
            </a:r>
            <a:r>
              <a:rPr lang="en-US" dirty="0"/>
              <a:t> Model</a:t>
            </a:r>
            <a:br>
              <a:rPr lang="en-US" dirty="0"/>
            </a:br>
            <a:r>
              <a:rPr lang="en-US" dirty="0"/>
              <a:t>Implemented by OBEO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 1"/>
          <p:cNvPicPr/>
          <p:nvPr/>
        </p:nvPicPr>
        <p:blipFill>
          <a:blip r:embed="rId3"/>
          <a:stretch>
            <a:fillRect/>
          </a:stretch>
        </p:blipFill>
        <p:spPr>
          <a:xfrm>
            <a:off x="468000" y="1268760"/>
            <a:ext cx="8071625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2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8" y="1511300"/>
            <a:ext cx="3405187" cy="504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 Design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871189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1584325"/>
            <a:ext cx="5400675" cy="424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</a:t>
            </a:r>
            <a:r>
              <a:rPr lang="nl-NL" altLang="tr-TR" dirty="0">
                <a:solidFill>
                  <a:srgbClr val="00A651"/>
                </a:solidFill>
              </a:rPr>
              <a:t>Ontology Infrastructure</a:t>
            </a:r>
            <a:br>
              <a:rPr lang="nl-NL" altLang="tr-TR" dirty="0">
                <a:solidFill>
                  <a:srgbClr val="00A651"/>
                </a:solidFill>
              </a:rPr>
            </a:br>
            <a:br>
              <a:rPr lang="nl-NL" altLang="tr-TR" dirty="0">
                <a:solidFill>
                  <a:srgbClr val="00A651"/>
                </a:solidFill>
              </a:rPr>
            </a:br>
            <a:br>
              <a:rPr lang="nl-NL" altLang="tr-TR" dirty="0">
                <a:solidFill>
                  <a:srgbClr val="00A651"/>
                </a:solidFill>
              </a:rPr>
            </a:br>
            <a:r>
              <a:rPr lang="en-US" dirty="0"/>
              <a:t>Knowledge-base Implementation</a:t>
            </a:r>
            <a:br>
              <a:rPr lang="en-US" dirty="0"/>
            </a:br>
            <a:r>
              <a:rPr lang="en-US" dirty="0"/>
              <a:t>Ontology Infrastructure       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14921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2289175"/>
            <a:ext cx="6354763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172" name="Group 4"/>
          <p:cNvGrpSpPr>
            <a:grpSpLocks/>
          </p:cNvGrpSpPr>
          <p:nvPr/>
        </p:nvGrpSpPr>
        <p:grpSpPr bwMode="auto">
          <a:xfrm>
            <a:off x="312738" y="1814513"/>
            <a:ext cx="1725612" cy="3732212"/>
            <a:chOff x="197" y="1143"/>
            <a:chExt cx="1087" cy="2351"/>
          </a:xfrm>
        </p:grpSpPr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" y="1143"/>
              <a:ext cx="815" cy="8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17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" y="1891"/>
              <a:ext cx="863" cy="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175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" y="2319"/>
              <a:ext cx="344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176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" y="2640"/>
              <a:ext cx="1087" cy="8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177" name="Picture 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" y="2214"/>
              <a:ext cx="407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 Implementation</a:t>
            </a:r>
            <a:br>
              <a:rPr lang="en-US" dirty="0"/>
            </a:br>
            <a:r>
              <a:rPr lang="en-US" dirty="0"/>
              <a:t>Ontology Infrastructure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643608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7BC5A0-E964-415D-AAEB-6461FAEAF8E1}">
  <ds:schemaRefs>
    <ds:schemaRef ds:uri="http://schemas.microsoft.com/office/2006/documentManagement/types"/>
    <ds:schemaRef ds:uri="http://schemas.openxmlformats.org/package/2006/metadata/core-properties"/>
    <ds:schemaRef ds:uri="194ccb06-a9bd-44be-8233-5ea8b0721088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2870</TotalTime>
  <Words>214</Words>
  <Application>Microsoft Office PowerPoint</Application>
  <PresentationFormat>On-screen Show (4:3)</PresentationFormat>
  <Paragraphs>31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Droid Sans Fallback</vt:lpstr>
      <vt:lpstr>Wingdings</vt:lpstr>
      <vt:lpstr>ITEA 3 PowerPoint template_small</vt:lpstr>
      <vt:lpstr>PowerPoint Presentation</vt:lpstr>
      <vt:lpstr> WP4 Knowledge Base Design and Implementation</vt:lpstr>
      <vt:lpstr> WP4 Knowledge Base Design and Implementation</vt:lpstr>
      <vt:lpstr>ModelWriter Core Model Approach</vt:lpstr>
      <vt:lpstr>ModelWriter Core Model State-of-the-art</vt:lpstr>
      <vt:lpstr>ModelWriter Core Model Implemented by OBEO</vt:lpstr>
      <vt:lpstr>Knowledge-base Design</vt:lpstr>
      <vt:lpstr>     Ontology Infrastructure   Knowledge-base Implementation Ontology Infrastructure        </vt:lpstr>
      <vt:lpstr>Knowledge-base Implementation Ontology Infrastructure</vt:lpstr>
      <vt:lpstr>Ontology Issues and Services</vt:lpstr>
      <vt:lpstr>Sample Document Ontology Model</vt:lpstr>
      <vt:lpstr>Sample Document Ontology  Model Instance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672</cp:revision>
  <dcterms:created xsi:type="dcterms:W3CDTF">2014-11-11T13:03:42Z</dcterms:created>
  <dcterms:modified xsi:type="dcterms:W3CDTF">2016-11-08T11:43:16Z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